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66" r:id="rId3"/>
    <p:sldId id="257" r:id="rId4"/>
    <p:sldId id="258" r:id="rId5"/>
    <p:sldId id="263" r:id="rId6"/>
    <p:sldId id="259" r:id="rId7"/>
    <p:sldId id="267" r:id="rId8"/>
    <p:sldId id="264" r:id="rId9"/>
    <p:sldId id="260" r:id="rId10"/>
    <p:sldId id="268" r:id="rId11"/>
    <p:sldId id="265" r:id="rId12"/>
    <p:sldId id="269" r:id="rId13"/>
    <p:sldId id="261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91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FF05712D-4530-48BC-A6DD-AFF2EA4DA4C5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C9B7087-0A01-4507-A595-BE2B9267EC56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5712D-4530-48BC-A6DD-AFF2EA4DA4C5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7087-0A01-4507-A595-BE2B9267EC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5712D-4530-48BC-A6DD-AFF2EA4DA4C5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7087-0A01-4507-A595-BE2B9267EC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5712D-4530-48BC-A6DD-AFF2EA4DA4C5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7087-0A01-4507-A595-BE2B9267EC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5712D-4530-48BC-A6DD-AFF2EA4DA4C5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7087-0A01-4507-A595-BE2B9267EC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5712D-4530-48BC-A6DD-AFF2EA4DA4C5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7087-0A01-4507-A595-BE2B9267EC5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5712D-4530-48BC-A6DD-AFF2EA4DA4C5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7087-0A01-4507-A595-BE2B9267EC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5712D-4530-48BC-A6DD-AFF2EA4DA4C5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7087-0A01-4507-A595-BE2B9267EC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5712D-4530-48BC-A6DD-AFF2EA4DA4C5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7087-0A01-4507-A595-BE2B9267EC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5712D-4530-48BC-A6DD-AFF2EA4DA4C5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7087-0A01-4507-A595-BE2B9267EC56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5712D-4530-48BC-A6DD-AFF2EA4DA4C5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B7087-0A01-4507-A595-BE2B9267EC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FF05712D-4530-48BC-A6DD-AFF2EA4DA4C5}" type="datetimeFigureOut">
              <a:rPr lang="en-US" smtClean="0"/>
              <a:t>1/5/2015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AC9B7087-0A01-4507-A595-BE2B9267EC5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Enzymes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1"/>
            <a:ext cx="3309803" cy="493820"/>
          </a:xfrm>
        </p:spPr>
        <p:txBody>
          <a:bodyPr/>
          <a:lstStyle/>
          <a:p>
            <a:r>
              <a:rPr lang="en-US" dirty="0" smtClean="0"/>
              <a:t>Chapter </a:t>
            </a:r>
            <a:r>
              <a:rPr lang="en-US" dirty="0" smtClean="0"/>
              <a:t>19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86000"/>
            <a:ext cx="35052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09600"/>
            <a:ext cx="7024744" cy="1066800"/>
          </a:xfrm>
        </p:spPr>
        <p:txBody>
          <a:bodyPr/>
          <a:lstStyle/>
          <a:p>
            <a:pPr lvl="1" algn="l" rtl="0">
              <a:spcBef>
                <a:spcPct val="0"/>
              </a:spcBef>
            </a:pPr>
            <a:r>
              <a:rPr lang="en-US" sz="3600" b="1" dirty="0"/>
              <a:t>Enzymes and Denaturing (2:15)</a:t>
            </a:r>
            <a:r>
              <a:rPr lang="en-US" sz="1100" dirty="0"/>
              <a:t/>
            </a:r>
            <a:br>
              <a:rPr lang="en-US" sz="1100" dirty="0"/>
            </a:br>
            <a:endParaRPr lang="en-US" dirty="0"/>
          </a:p>
        </p:txBody>
      </p:sp>
      <p:pic>
        <p:nvPicPr>
          <p:cNvPr id="6" name="Trym and Toby_ Enzymes and Denatur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8730" y="1524000"/>
            <a:ext cx="7094670" cy="4492151"/>
          </a:xfrm>
        </p:spPr>
      </p:pic>
    </p:spTree>
    <p:extLst>
      <p:ext uri="{BB962C8B-B14F-4D97-AF65-F5344CB8AC3E}">
        <p14:creationId xmlns:p14="http://schemas.microsoft.com/office/powerpoint/2010/main" val="15148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914400"/>
            <a:ext cx="7024744" cy="801136"/>
          </a:xfrm>
        </p:spPr>
        <p:txBody>
          <a:bodyPr/>
          <a:lstStyle/>
          <a:p>
            <a:r>
              <a:rPr lang="en-US" dirty="0"/>
              <a:t>Enzymes in Food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905000"/>
            <a:ext cx="6777317" cy="3927629"/>
          </a:xfrm>
        </p:spPr>
        <p:txBody>
          <a:bodyPr/>
          <a:lstStyle/>
          <a:p>
            <a:pPr lvl="1"/>
            <a:r>
              <a:rPr lang="en-US" dirty="0"/>
              <a:t>Learn how to slow down an enzymatic </a:t>
            </a:r>
            <a:r>
              <a:rPr lang="en-US" dirty="0" smtClean="0"/>
              <a:t>reaction</a:t>
            </a:r>
          </a:p>
          <a:p>
            <a:pPr marL="365760" lvl="1" indent="0">
              <a:buNone/>
            </a:pPr>
            <a:endParaRPr lang="en-US" sz="1100" dirty="0"/>
          </a:p>
          <a:p>
            <a:r>
              <a:rPr lang="en-US" dirty="0"/>
              <a:t>Enzymatic </a:t>
            </a:r>
            <a:r>
              <a:rPr lang="en-US" dirty="0" smtClean="0"/>
              <a:t>Browning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343400"/>
            <a:ext cx="1828800" cy="1407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574082"/>
            <a:ext cx="240982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3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7458634" cy="1371600"/>
          </a:xfrm>
        </p:spPr>
        <p:txBody>
          <a:bodyPr>
            <a:normAutofit fontScale="90000"/>
          </a:bodyPr>
          <a:lstStyle/>
          <a:p>
            <a:pPr lvl="1" algn="l" rtl="0">
              <a:spcBef>
                <a:spcPct val="0"/>
              </a:spcBef>
            </a:pPr>
            <a:r>
              <a:rPr lang="en-US" sz="3200" b="1" dirty="0"/>
              <a:t>Apple Oxidation &amp; The Scientific Method: </a:t>
            </a:r>
            <a:r>
              <a:rPr lang="en-US" sz="3200" b="1" dirty="0" smtClean="0"/>
              <a:t>A </a:t>
            </a:r>
            <a:r>
              <a:rPr lang="en-US" sz="3200" b="1" dirty="0"/>
              <a:t>fun, at-home </a:t>
            </a:r>
            <a:r>
              <a:rPr lang="en-US" sz="3200" b="1" dirty="0" smtClean="0"/>
              <a:t>science </a:t>
            </a:r>
            <a:r>
              <a:rPr lang="en-US" sz="3200" b="1" dirty="0"/>
              <a:t>experiment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Apple Oxidation &amp; The Scientific Method_ a fun, at-home sience experimen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676400"/>
            <a:ext cx="7388786" cy="4156075"/>
          </a:xfrm>
        </p:spPr>
      </p:pic>
    </p:spTree>
    <p:extLst>
      <p:ext uri="{BB962C8B-B14F-4D97-AF65-F5344CB8AC3E}">
        <p14:creationId xmlns:p14="http://schemas.microsoft.com/office/powerpoint/2010/main" val="272748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Affects Enzyme Activity?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Temperature</a:t>
            </a:r>
          </a:p>
          <a:p>
            <a:r>
              <a:rPr lang="en-US" dirty="0" smtClean="0"/>
              <a:t>Blanching</a:t>
            </a:r>
          </a:p>
          <a:p>
            <a:r>
              <a:rPr lang="en-US" dirty="0" smtClean="0"/>
              <a:t>pH</a:t>
            </a:r>
          </a:p>
          <a:p>
            <a:r>
              <a:rPr lang="en-US" dirty="0" smtClean="0"/>
              <a:t>Water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155688"/>
            <a:ext cx="1994015" cy="21129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697" y="2393795"/>
            <a:ext cx="2034619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362200"/>
            <a:ext cx="1538680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40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Explain factors affecting enzyme activity (2:48)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3.6.3 Explain factors affecting enzyme activit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6452" y="1713320"/>
            <a:ext cx="7323148" cy="4119155"/>
          </a:xfrm>
        </p:spPr>
      </p:pic>
    </p:spTree>
    <p:extLst>
      <p:ext uri="{BB962C8B-B14F-4D97-AF65-F5344CB8AC3E}">
        <p14:creationId xmlns:p14="http://schemas.microsoft.com/office/powerpoint/2010/main" val="117467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24936"/>
          </a:xfrm>
        </p:spPr>
        <p:txBody>
          <a:bodyPr>
            <a:normAutofit fontScale="90000"/>
          </a:bodyPr>
          <a:lstStyle/>
          <a:p>
            <a:r>
              <a:rPr lang="en-US" dirty="0"/>
              <a:t>Enzymes and Pac Man (4:50)</a:t>
            </a:r>
            <a:br>
              <a:rPr lang="en-US" dirty="0"/>
            </a:br>
            <a:endParaRPr lang="en-US" dirty="0"/>
          </a:p>
        </p:txBody>
      </p:sp>
      <p:pic>
        <p:nvPicPr>
          <p:cNvPr id="4" name="Enzymes and...Pac-Man_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8386" y="1380033"/>
            <a:ext cx="6354952" cy="4765675"/>
          </a:xfrm>
        </p:spPr>
      </p:pic>
    </p:spTree>
    <p:extLst>
      <p:ext uri="{BB962C8B-B14F-4D97-AF65-F5344CB8AC3E}">
        <p14:creationId xmlns:p14="http://schemas.microsoft.com/office/powerpoint/2010/main" val="45024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43490" y="685800"/>
            <a:ext cx="7024744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Enzymes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371600" y="1447800"/>
            <a:ext cx="3057148" cy="457200"/>
          </a:xfrm>
        </p:spPr>
        <p:txBody>
          <a:bodyPr>
            <a:normAutofit/>
          </a:bodyPr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041721" y="1981200"/>
            <a:ext cx="3419856" cy="382929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Explain the function of enzymes as a catalysts in chemical reactions.</a:t>
            </a:r>
          </a:p>
          <a:p>
            <a:r>
              <a:rPr lang="en-US" dirty="0" smtClean="0"/>
              <a:t>Describe the relationship between an enzyme and a substrate.</a:t>
            </a:r>
          </a:p>
          <a:p>
            <a:r>
              <a:rPr lang="en-US" dirty="0" smtClean="0"/>
              <a:t>Compare the functions and activities of enzymes and coenzymes.</a:t>
            </a:r>
          </a:p>
          <a:p>
            <a:r>
              <a:rPr lang="en-US" dirty="0" smtClean="0"/>
              <a:t>Explain how enzymes are used in digestion.</a:t>
            </a:r>
          </a:p>
          <a:p>
            <a:r>
              <a:rPr lang="en-US" dirty="0" smtClean="0"/>
              <a:t>Describe how food scientists manage enzyme activity.</a:t>
            </a:r>
          </a:p>
          <a:p>
            <a:r>
              <a:rPr lang="en-US" dirty="0" smtClean="0"/>
              <a:t>Identify influences on enzyme activity.</a:t>
            </a:r>
          </a:p>
          <a:p>
            <a:r>
              <a:rPr lang="en-US" dirty="0" smtClean="0"/>
              <a:t>Explain how enzyme reactions are involved in food preparation.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953000" y="1600200"/>
            <a:ext cx="3055717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Vocabulary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981200"/>
            <a:ext cx="3419856" cy="382929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Activation energy</a:t>
            </a:r>
          </a:p>
          <a:p>
            <a:r>
              <a:rPr lang="en-US" dirty="0" smtClean="0"/>
              <a:t>Active site</a:t>
            </a:r>
          </a:p>
          <a:p>
            <a:r>
              <a:rPr lang="en-US" dirty="0" smtClean="0"/>
              <a:t>Blanch</a:t>
            </a:r>
          </a:p>
          <a:p>
            <a:r>
              <a:rPr lang="en-US" dirty="0" smtClean="0"/>
              <a:t>Catalyst </a:t>
            </a:r>
          </a:p>
          <a:p>
            <a:r>
              <a:rPr lang="en-US" dirty="0" smtClean="0"/>
              <a:t>Coenzymes</a:t>
            </a:r>
          </a:p>
          <a:p>
            <a:r>
              <a:rPr lang="en-US" dirty="0" smtClean="0"/>
              <a:t>Enzymatic browning</a:t>
            </a:r>
          </a:p>
          <a:p>
            <a:r>
              <a:rPr lang="en-US" dirty="0" smtClean="0"/>
              <a:t>Papain</a:t>
            </a:r>
          </a:p>
          <a:p>
            <a:r>
              <a:rPr lang="en-US" dirty="0" smtClean="0"/>
              <a:t>substrate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13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62000"/>
            <a:ext cx="7024744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Enzymes Influence Reactions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676400"/>
            <a:ext cx="6777317" cy="4419600"/>
          </a:xfrm>
        </p:spPr>
        <p:txBody>
          <a:bodyPr>
            <a:normAutofit/>
          </a:bodyPr>
          <a:lstStyle/>
          <a:p>
            <a:r>
              <a:rPr lang="en-US" b="1" dirty="0" smtClean="0"/>
              <a:t>Activation Energy </a:t>
            </a:r>
            <a:r>
              <a:rPr lang="en-US" dirty="0" smtClean="0"/>
              <a:t>– the energy that supplies the force needed for a reaction</a:t>
            </a:r>
            <a:r>
              <a:rPr lang="en-US" dirty="0"/>
              <a:t>. </a:t>
            </a:r>
            <a:endParaRPr lang="en-US" dirty="0" smtClean="0"/>
          </a:p>
          <a:p>
            <a:endParaRPr lang="en-US" dirty="0" smtClean="0"/>
          </a:p>
          <a:p>
            <a:endParaRPr lang="en-US" b="1" dirty="0" smtClean="0"/>
          </a:p>
          <a:p>
            <a:r>
              <a:rPr lang="en-US" b="1" dirty="0" smtClean="0"/>
              <a:t>Catalyst</a:t>
            </a:r>
            <a:r>
              <a:rPr lang="en-US" dirty="0" smtClean="0"/>
              <a:t> – substance (</a:t>
            </a:r>
            <a:r>
              <a:rPr lang="en-US" i="1" dirty="0" smtClean="0"/>
              <a:t>the enzyme</a:t>
            </a:r>
            <a:r>
              <a:rPr lang="en-US" dirty="0" smtClean="0"/>
              <a:t>) that speeds up the rate of a reaction without being permanently changed or used up itself.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590800"/>
            <a:ext cx="1098620" cy="724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648200"/>
            <a:ext cx="2096429" cy="157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2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1676400"/>
            <a:ext cx="7848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Substrate</a:t>
            </a:r>
            <a:r>
              <a:rPr lang="en-US" sz="2400" dirty="0"/>
              <a:t> – the substance in which the enzyme works</a:t>
            </a:r>
          </a:p>
          <a:p>
            <a:endParaRPr lang="en-US" sz="2400" dirty="0"/>
          </a:p>
          <a:p>
            <a:endParaRPr lang="en-US" sz="2400" b="1" dirty="0" smtClean="0"/>
          </a:p>
          <a:p>
            <a:endParaRPr lang="en-US" sz="2400" b="1" dirty="0"/>
          </a:p>
          <a:p>
            <a:endParaRPr lang="en-US" sz="2400" b="1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3490" y="762000"/>
            <a:ext cx="7024744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Enzymes Influence Reactions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146918"/>
            <a:ext cx="3462454" cy="16906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954987"/>
            <a:ext cx="6400800" cy="251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8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80772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Enzymes Influence </a:t>
            </a:r>
            <a:r>
              <a:rPr lang="en-US" dirty="0" smtClean="0"/>
              <a:t>Reactions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295400"/>
            <a:ext cx="6777317" cy="4537229"/>
          </a:xfrm>
        </p:spPr>
        <p:txBody>
          <a:bodyPr>
            <a:normAutofit fontScale="92500"/>
          </a:bodyPr>
          <a:lstStyle/>
          <a:p>
            <a:pPr marL="68580" indent="0">
              <a:buNone/>
            </a:pPr>
            <a:endParaRPr lang="en-US" b="1" dirty="0"/>
          </a:p>
          <a:p>
            <a:r>
              <a:rPr lang="en-US" sz="3400" b="1" dirty="0"/>
              <a:t>Active Site </a:t>
            </a:r>
            <a:r>
              <a:rPr lang="en-US" sz="3400" dirty="0"/>
              <a:t>– the area of an enzyme that fits into the shape of a substrate</a:t>
            </a:r>
            <a:r>
              <a:rPr lang="en-US" sz="3400" dirty="0" smtClean="0"/>
              <a:t>.</a:t>
            </a:r>
          </a:p>
          <a:p>
            <a:endParaRPr lang="en-US" b="1" dirty="0" smtClean="0"/>
          </a:p>
          <a:p>
            <a:endParaRPr lang="en-US" b="1" dirty="0"/>
          </a:p>
          <a:p>
            <a:r>
              <a:rPr lang="en-US" sz="2800" b="1" dirty="0" smtClean="0"/>
              <a:t>Coenzymes</a:t>
            </a:r>
            <a:r>
              <a:rPr lang="en-US" sz="2800" dirty="0" smtClean="0"/>
              <a:t> – partner of the enzyme, heat-stable, organic molecules that must be loosely associated with an enzyme for the enzyme to function.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547" y="2743200"/>
            <a:ext cx="2257262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848600" cy="1371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Enzymes- a fun introduction (4:46)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Enzymes- a fun introduc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1923" y="1752600"/>
            <a:ext cx="7253316" cy="4079875"/>
          </a:xfrm>
        </p:spPr>
      </p:pic>
    </p:spTree>
    <p:extLst>
      <p:ext uri="{BB962C8B-B14F-4D97-AF65-F5344CB8AC3E}">
        <p14:creationId xmlns:p14="http://schemas.microsoft.com/office/powerpoint/2010/main" val="349281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Enzymes Influence Reactions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Influencing the active site </a:t>
            </a:r>
            <a:r>
              <a:rPr lang="en-US" dirty="0"/>
              <a:t>– Coenzymes often alter the shape of the enzyme’s active site so the enzyme “fits” the substrate better and the reaction can take place</a:t>
            </a:r>
          </a:p>
          <a:p>
            <a:endParaRPr lang="en-US" dirty="0"/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Serving </a:t>
            </a:r>
            <a:r>
              <a:rPr lang="en-US" b="1" dirty="0"/>
              <a:t>as transfer agents </a:t>
            </a:r>
            <a:r>
              <a:rPr lang="en-US" dirty="0"/>
              <a:t>– Coenzymes act as transfer agents for atoms, electrons, or groups of atoms during a reaction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683" y="3200400"/>
            <a:ext cx="2602880" cy="149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2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09600"/>
            <a:ext cx="7024744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Enzymes in Food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7287409" cy="4156229"/>
          </a:xfrm>
        </p:spPr>
        <p:txBody>
          <a:bodyPr>
            <a:normAutofit/>
          </a:bodyPr>
          <a:lstStyle/>
          <a:p>
            <a:r>
              <a:rPr lang="en-US" dirty="0" smtClean="0"/>
              <a:t>Scientists </a:t>
            </a:r>
          </a:p>
          <a:p>
            <a:pPr lvl="1"/>
            <a:r>
              <a:rPr lang="en-US" dirty="0" smtClean="0"/>
              <a:t>Need to learn which enzymes  control particular reactions, than they can look for ways to control those reactions</a:t>
            </a:r>
          </a:p>
          <a:p>
            <a:pPr marL="36576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Learn how to denature or inactivate enzymes</a:t>
            </a:r>
          </a:p>
          <a:p>
            <a:pPr marL="365760" lvl="1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495336"/>
            <a:ext cx="3067050" cy="148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4800600"/>
            <a:ext cx="1104900" cy="10334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564136"/>
            <a:ext cx="1552575" cy="170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9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178</TotalTime>
  <Words>329</Words>
  <Application>Microsoft Office PowerPoint</Application>
  <PresentationFormat>On-screen Show (4:3)</PresentationFormat>
  <Paragraphs>61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Century Gothic</vt:lpstr>
      <vt:lpstr>Wingdings 2</vt:lpstr>
      <vt:lpstr>Austin</vt:lpstr>
      <vt:lpstr>Enzymes</vt:lpstr>
      <vt:lpstr>Enzymes and Pac Man (4:50) </vt:lpstr>
      <vt:lpstr>Enzymes</vt:lpstr>
      <vt:lpstr>Enzymes Influence Reactions</vt:lpstr>
      <vt:lpstr>Enzymes Influence Reactions</vt:lpstr>
      <vt:lpstr>Enzymes Influence Reactions</vt:lpstr>
      <vt:lpstr>Enzymes- a fun introduction (4:46) </vt:lpstr>
      <vt:lpstr>Enzymes Influence Reactions</vt:lpstr>
      <vt:lpstr>Enzymes in Food Science</vt:lpstr>
      <vt:lpstr>Enzymes and Denaturing (2:15) </vt:lpstr>
      <vt:lpstr>Enzymes in Food Science</vt:lpstr>
      <vt:lpstr>Apple Oxidation &amp; The Scientific Method: A fun, at-home science experiment  </vt:lpstr>
      <vt:lpstr>What Affects Enzyme Activity?</vt:lpstr>
      <vt:lpstr>Explain factors affecting enzyme activity (2:48) </vt:lpstr>
    </vt:vector>
  </TitlesOfParts>
  <Company>Central Bucks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Enzymes</dc:title>
  <dc:creator>ERICSSON, DENISE</dc:creator>
  <cp:lastModifiedBy>ERICSSON, DENISE</cp:lastModifiedBy>
  <cp:revision>14</cp:revision>
  <dcterms:created xsi:type="dcterms:W3CDTF">2014-02-19T14:47:24Z</dcterms:created>
  <dcterms:modified xsi:type="dcterms:W3CDTF">2015-01-05T13:42:34Z</dcterms:modified>
</cp:coreProperties>
</file>